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87" r:id="rId5"/>
    <p:sldId id="288" r:id="rId6"/>
    <p:sldId id="289" r:id="rId7"/>
    <p:sldId id="290" r:id="rId8"/>
    <p:sldId id="291" r:id="rId9"/>
    <p:sldId id="259" r:id="rId10"/>
    <p:sldId id="293" r:id="rId11"/>
    <p:sldId id="294" r:id="rId12"/>
    <p:sldId id="295" r:id="rId13"/>
    <p:sldId id="292" r:id="rId14"/>
    <p:sldId id="296" r:id="rId15"/>
    <p:sldId id="260" r:id="rId16"/>
    <p:sldId id="268" r:id="rId17"/>
    <p:sldId id="269" r:id="rId18"/>
    <p:sldId id="270" r:id="rId19"/>
    <p:sldId id="272" r:id="rId20"/>
    <p:sldId id="281" r:id="rId21"/>
    <p:sldId id="282" r:id="rId22"/>
    <p:sldId id="283" r:id="rId23"/>
    <p:sldId id="284" r:id="rId24"/>
    <p:sldId id="285" r:id="rId25"/>
    <p:sldId id="286" r:id="rId26"/>
    <p:sldId id="273" r:id="rId27"/>
    <p:sldId id="274" r:id="rId28"/>
    <p:sldId id="275" r:id="rId29"/>
    <p:sldId id="276" r:id="rId30"/>
    <p:sldId id="279" r:id="rId31"/>
    <p:sldId id="280" r:id="rId32"/>
  </p:sldIdLst>
  <p:sldSz cx="12192000" cy="6858000"/>
  <p:notesSz cx="12192000" cy="6858000"/>
  <p:embeddedFontLst>
    <p:embeddedFont>
      <p:font typeface="Times New Roman" panose="02020603050405020304" pitchFamily="18" charset="0"/>
      <p:regular r:id="rId34"/>
      <p:bold r:id="rId35"/>
    </p:embeddedFont>
    <p:embeddedFont>
      <p:font typeface="Plantagenet Cherokee" panose="020B0604020202020204" charset="0"/>
      <p:regular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mbria" panose="02040503050406030204" pitchFamily="18" charset="0"/>
      <p:regular r:id="rId41"/>
      <p:bold r:id="rId42"/>
      <p:italic r:id="rId43"/>
      <p:boldItalic r:id="rId44"/>
    </p:embeddedFont>
    <p:embeddedFont>
      <p:font typeface="Wingdings" panose="05000000000000000000" pitchFamily="2" charset="2"/>
      <p:regular r:id="rId45"/>
    </p:embeddedFont>
  </p:embeddedFontLst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75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20C9E-BC63-45A4-A08E-EC500C3C32CA}" type="datetimeFigureOut">
              <a:rPr lang="vi-VN" smtClean="0"/>
              <a:t>15/07/2021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23AAE-78A7-4F4B-A1DA-495BB28035A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5741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23AAE-78A7-4F4B-A1DA-495BB28035AE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20918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92504" y="1280769"/>
            <a:ext cx="5277485" cy="45383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04138" y="1219961"/>
            <a:ext cx="9985375" cy="0"/>
          </a:xfrm>
          <a:custGeom>
            <a:avLst/>
            <a:gdLst/>
            <a:ahLst/>
            <a:cxnLst/>
            <a:rect l="l" t="t" r="r" b="b"/>
            <a:pathLst>
              <a:path w="9985375">
                <a:moveTo>
                  <a:pt x="9985248" y="0"/>
                </a:moveTo>
                <a:lnTo>
                  <a:pt x="0" y="0"/>
                </a:lnTo>
              </a:path>
            </a:pathLst>
          </a:custGeom>
          <a:ln w="38100">
            <a:solidFill>
              <a:srgbClr val="51474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03375" y="1303019"/>
            <a:ext cx="9985375" cy="0"/>
          </a:xfrm>
          <a:custGeom>
            <a:avLst/>
            <a:gdLst/>
            <a:ahLst/>
            <a:cxnLst/>
            <a:rect l="l" t="t" r="r" b="b"/>
            <a:pathLst>
              <a:path w="9985375">
                <a:moveTo>
                  <a:pt x="9985248" y="0"/>
                </a:moveTo>
                <a:lnTo>
                  <a:pt x="0" y="0"/>
                </a:lnTo>
              </a:path>
            </a:pathLst>
          </a:custGeom>
          <a:ln w="12192">
            <a:solidFill>
              <a:srgbClr val="51474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15459" y="1290065"/>
            <a:ext cx="3561080" cy="5137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96797" y="2330322"/>
            <a:ext cx="10198404" cy="2891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80516"/>
            <a:ext cx="12192000" cy="4697095"/>
          </a:xfrm>
          <a:custGeom>
            <a:avLst/>
            <a:gdLst/>
            <a:ahLst/>
            <a:cxnLst/>
            <a:rect l="l" t="t" r="r" b="b"/>
            <a:pathLst>
              <a:path w="12192000" h="4697095">
                <a:moveTo>
                  <a:pt x="0" y="4696968"/>
                </a:moveTo>
                <a:lnTo>
                  <a:pt x="12192000" y="4696968"/>
                </a:lnTo>
                <a:lnTo>
                  <a:pt x="12192000" y="0"/>
                </a:lnTo>
                <a:lnTo>
                  <a:pt x="0" y="0"/>
                </a:lnTo>
                <a:lnTo>
                  <a:pt x="0" y="4696968"/>
                </a:lnTo>
                <a:close/>
              </a:path>
            </a:pathLst>
          </a:custGeom>
          <a:solidFill>
            <a:srgbClr val="FFFFF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5626608"/>
            <a:ext cx="12193270" cy="88900"/>
            <a:chOff x="0" y="5626608"/>
            <a:chExt cx="12193270" cy="88900"/>
          </a:xfrm>
        </p:grpSpPr>
        <p:sp>
          <p:nvSpPr>
            <p:cNvPr id="4" name="object 4"/>
            <p:cNvSpPr/>
            <p:nvPr/>
          </p:nvSpPr>
          <p:spPr>
            <a:xfrm>
              <a:off x="761" y="5645658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12192000" y="0"/>
                  </a:moveTo>
                  <a:lnTo>
                    <a:pt x="0" y="0"/>
                  </a:lnTo>
                </a:path>
              </a:pathLst>
            </a:custGeom>
            <a:ln w="38100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5708904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12192000" y="0"/>
                  </a:moveTo>
                  <a:lnTo>
                    <a:pt x="0" y="0"/>
                  </a:lnTo>
                </a:path>
              </a:pathLst>
            </a:custGeom>
            <a:ln w="12192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1136903"/>
            <a:ext cx="12193270" cy="88900"/>
            <a:chOff x="0" y="1136903"/>
            <a:chExt cx="12193270" cy="88900"/>
          </a:xfrm>
        </p:grpSpPr>
        <p:sp>
          <p:nvSpPr>
            <p:cNvPr id="7" name="object 7"/>
            <p:cNvSpPr/>
            <p:nvPr/>
          </p:nvSpPr>
          <p:spPr>
            <a:xfrm>
              <a:off x="761" y="1206245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ln w="38100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142999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ln w="12192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0" y="5777484"/>
            <a:ext cx="12192000" cy="1080770"/>
          </a:xfrm>
          <a:custGeom>
            <a:avLst/>
            <a:gdLst/>
            <a:ahLst/>
            <a:cxnLst/>
            <a:rect l="l" t="t" r="r" b="b"/>
            <a:pathLst>
              <a:path w="12192000" h="1080770">
                <a:moveTo>
                  <a:pt x="12192000" y="0"/>
                </a:moveTo>
                <a:lnTo>
                  <a:pt x="0" y="0"/>
                </a:lnTo>
                <a:lnTo>
                  <a:pt x="0" y="1080515"/>
                </a:lnTo>
                <a:lnTo>
                  <a:pt x="12192000" y="10805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51474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0" y="0"/>
            <a:ext cx="12192000" cy="2292350"/>
            <a:chOff x="0" y="0"/>
            <a:chExt cx="12192000" cy="2292350"/>
          </a:xfrm>
        </p:grpSpPr>
        <p:sp>
          <p:nvSpPr>
            <p:cNvPr id="11" name="object 11"/>
            <p:cNvSpPr/>
            <p:nvPr/>
          </p:nvSpPr>
          <p:spPr>
            <a:xfrm>
              <a:off x="0" y="0"/>
              <a:ext cx="12192000" cy="1080770"/>
            </a:xfrm>
            <a:custGeom>
              <a:avLst/>
              <a:gdLst/>
              <a:ahLst/>
              <a:cxnLst/>
              <a:rect l="l" t="t" r="r" b="b"/>
              <a:pathLst>
                <a:path w="12192000" h="1080770">
                  <a:moveTo>
                    <a:pt x="12192000" y="0"/>
                  </a:moveTo>
                  <a:lnTo>
                    <a:pt x="0" y="0"/>
                  </a:lnTo>
                  <a:lnTo>
                    <a:pt x="0" y="1080515"/>
                  </a:lnTo>
                  <a:lnTo>
                    <a:pt x="12192000" y="108051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5147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25880" y="0"/>
              <a:ext cx="1748027" cy="2292096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688949" y="2220213"/>
            <a:ext cx="5535930" cy="4879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650"/>
              </a:lnSpc>
              <a:spcBef>
                <a:spcPts val="105"/>
              </a:spcBef>
            </a:pPr>
            <a:r>
              <a:rPr b="0" dirty="0">
                <a:latin typeface="Times New Roman"/>
                <a:cs typeface="Times New Roman"/>
              </a:rPr>
              <a:t>BÁO</a:t>
            </a:r>
            <a:r>
              <a:rPr b="0" spc="-4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CÁO</a:t>
            </a:r>
            <a:r>
              <a:rPr lang="vi-VN" b="0" dirty="0"/>
              <a:t> BÀI TẬP LỚN</a:t>
            </a:r>
            <a:endParaRPr b="0" dirty="0">
              <a:latin typeface="Times New Roman"/>
              <a:cs typeface="Times New Roman"/>
            </a:endParaRPr>
          </a:p>
        </p:txBody>
      </p:sp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81443" y="1310639"/>
            <a:ext cx="5210556" cy="4209288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4584952" y="284480"/>
            <a:ext cx="486384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CAO ĐẲNG CÔNG NGHỆ BÁCH KHOA </a:t>
            </a:r>
            <a:r>
              <a:rPr lang="vi-V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KHOA</a:t>
            </a:r>
            <a:r>
              <a:rPr lang="vi-VN" sz="2000" b="1" spc="-1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vi-VN" sz="20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CÔ</a:t>
            </a:r>
            <a:r>
              <a:rPr lang="vi-VN"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lang="vi-V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lang="vi-VN" sz="2000" b="1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vi-VN" sz="20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NG</a:t>
            </a:r>
            <a:r>
              <a:rPr lang="vi-V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HỆ</a:t>
            </a:r>
            <a:r>
              <a:rPr lang="vi-VN" sz="20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vi-V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THÔNG</a:t>
            </a:r>
            <a:r>
              <a:rPr lang="vi-VN" sz="2000" b="1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vi-V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TIN</a:t>
            </a:r>
            <a:endParaRPr lang="vi-VN" sz="2000" dirty="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59054" y="2910106"/>
            <a:ext cx="639572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vi-VN" sz="2800" dirty="0">
                <a:latin typeface="Times New Roman"/>
                <a:cs typeface="Times New Roman"/>
              </a:rPr>
              <a:t>Website bán đồ gia dụng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99616" y="3858214"/>
            <a:ext cx="5225263" cy="1027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vi-VN" sz="2200" spc="-5" dirty="0">
                <a:solidFill>
                  <a:srgbClr val="514743"/>
                </a:solidFill>
                <a:latin typeface="+mj-lt"/>
                <a:cs typeface="Euphemia"/>
              </a:rPr>
              <a:t>Nhóm thực hiện: Nhóm 5</a:t>
            </a:r>
          </a:p>
          <a:p>
            <a:pPr marL="12700">
              <a:lnSpc>
                <a:spcPct val="100000"/>
              </a:lnSpc>
            </a:pPr>
            <a:r>
              <a:rPr lang="vi-VN" sz="2200" spc="-5" dirty="0">
                <a:solidFill>
                  <a:srgbClr val="514743"/>
                </a:solidFill>
                <a:latin typeface="+mj-lt"/>
                <a:cs typeface="Euphemia"/>
              </a:rPr>
              <a:t>Lớp: K19-PR01</a:t>
            </a:r>
          </a:p>
          <a:p>
            <a:pPr marL="12700">
              <a:lnSpc>
                <a:spcPct val="100000"/>
              </a:lnSpc>
            </a:pPr>
            <a:r>
              <a:rPr lang="vi-VN" sz="2200" spc="-5" dirty="0">
                <a:solidFill>
                  <a:srgbClr val="514743"/>
                </a:solidFill>
                <a:latin typeface="+mj-lt"/>
                <a:cs typeface="Euphemia"/>
              </a:rPr>
              <a:t>Giáo viên hướng dẫn: Nguyễn Đức Giang</a:t>
            </a:r>
            <a:endParaRPr sz="2200" dirty="0">
              <a:latin typeface="+mj-lt"/>
              <a:cs typeface="Euphemi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526919" y="5837021"/>
            <a:ext cx="14484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Hà</a:t>
            </a:r>
            <a:r>
              <a:rPr sz="18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Nội:</a:t>
            </a:r>
            <a:r>
              <a:rPr sz="18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vi-VN" spc="-35" dirty="0">
                <a:solidFill>
                  <a:srgbClr val="FFFFFF"/>
                </a:solidFill>
                <a:latin typeface="Times New Roman"/>
                <a:cs typeface="Times New Roman"/>
              </a:rPr>
              <a:t>7</a:t>
            </a: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/20</a:t>
            </a:r>
            <a:r>
              <a:rPr lang="vi-VN" sz="1800" dirty="0">
                <a:solidFill>
                  <a:srgbClr val="FFFFFF"/>
                </a:solidFill>
                <a:latin typeface="Times New Roman"/>
                <a:cs typeface="Times New Roman"/>
              </a:rPr>
              <a:t>21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CF5DC2-CF28-4DED-AE70-EB62F56223D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477071"/>
            <a:ext cx="1066800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4418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5689296" cy="4335802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Quản lý nhân viên:</a:t>
            </a:r>
          </a:p>
          <a:p>
            <a:pPr marL="858520">
              <a:lnSpc>
                <a:spcPct val="107000"/>
              </a:lnSpc>
            </a:pP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FF5514-3F11-4E81-B065-E7AB7C5C06B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301888"/>
            <a:ext cx="4268707" cy="28035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447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4418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5689296" cy="4254754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Quản lý danh mục:</a:t>
            </a:r>
          </a:p>
          <a:p>
            <a:pPr marL="858520">
              <a:lnSpc>
                <a:spcPct val="107000"/>
              </a:lnSpc>
            </a:pP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58520">
              <a:lnSpc>
                <a:spcPct val="107000"/>
              </a:lnSpc>
            </a:pP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0C13FE-EE4F-4A97-BA8B-BDC134E7B8E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86600" y="2286000"/>
            <a:ext cx="3895725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4418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5689296" cy="4254754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Quản lý sản phẩm:</a:t>
            </a:r>
          </a:p>
          <a:p>
            <a:pPr marL="858520">
              <a:lnSpc>
                <a:spcPct val="107000"/>
              </a:lnSpc>
            </a:pP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00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8520">
              <a:lnSpc>
                <a:spcPct val="107000"/>
              </a:lnSpc>
            </a:pP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CSDL.</a:t>
            </a:r>
            <a:b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EF9604-660D-4954-8A66-AD6262939E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21459" y="1524000"/>
            <a:ext cx="3905250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59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5274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92504" y="1752600"/>
            <a:ext cx="5155896" cy="4038285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Quản lý hóa đơn:</a:t>
            </a:r>
          </a:p>
          <a:p>
            <a:pPr marL="858520">
              <a:lnSpc>
                <a:spcPct val="107000"/>
              </a:lnSpc>
            </a:pP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40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8520">
              <a:lnSpc>
                <a:spcPct val="107000"/>
              </a:lnSpc>
            </a:pPr>
            <a:r>
              <a:rPr lang="en-US" sz="24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hoá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cập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hoá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hoá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đơn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endParaRPr sz="2800" b="1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427B84-0664-4AF8-A7D7-50EDC981D18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934" y="1600200"/>
            <a:ext cx="3914775" cy="3419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1931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6798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5155896" cy="5622565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Quản lý khách hàng:</a:t>
            </a:r>
          </a:p>
          <a:p>
            <a:pPr marL="858520">
              <a:lnSpc>
                <a:spcPct val="107000"/>
              </a:lnSpc>
            </a:pP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8520">
              <a:lnSpc>
                <a:spcPct val="107000"/>
              </a:lnSpc>
            </a:pPr>
            <a:r>
              <a:rPr lang="en-US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CSDL,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báo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US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cập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</a:t>
            </a:r>
            <a:endParaRPr lang="vi-V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127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endParaRPr sz="2800" b="1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8AB01B-96FA-496A-A677-76253377CB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41821" y="1600200"/>
            <a:ext cx="425767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41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3712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5" dirty="0">
                <a:latin typeface="Times New Roman"/>
                <a:cs typeface="Times New Roman"/>
              </a:rPr>
              <a:t>Sơ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đồ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chức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spc="5" dirty="0">
                <a:latin typeface="Times New Roman"/>
                <a:cs typeface="Times New Roman"/>
              </a:rPr>
              <a:t>năng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spc="5" dirty="0">
                <a:latin typeface="Times New Roman"/>
                <a:cs typeface="Times New Roman"/>
              </a:rPr>
              <a:t>của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hệ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thống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838879" y="6167024"/>
            <a:ext cx="4381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2.1</a:t>
            </a:r>
            <a:r>
              <a:rPr sz="24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Sơ</a:t>
            </a:r>
            <a:r>
              <a:rPr sz="2400" spc="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đồ</a:t>
            </a:r>
            <a:r>
              <a:rPr sz="24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phân cấp</a:t>
            </a:r>
            <a:r>
              <a:rPr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chức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năng</a:t>
            </a:r>
            <a:endParaRPr sz="2400" dirty="0">
              <a:latin typeface="Times New Roman"/>
              <a:cs typeface="Times New Roman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FCAAC8-9EB8-4518-92DB-030DEB8CAD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486" y="1406896"/>
            <a:ext cx="8914286" cy="4676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36880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dirty="0" err="1">
                <a:latin typeface="Times New Roman"/>
                <a:cs typeface="Times New Roman"/>
              </a:rPr>
              <a:t>Mô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hình</a:t>
            </a:r>
            <a:r>
              <a:rPr lang="vi-VN" b="0" dirty="0"/>
              <a:t> thực thể ER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37735" y="6190362"/>
            <a:ext cx="332612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18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2.9 Mô</a:t>
            </a:r>
            <a:r>
              <a:rPr sz="18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1800" dirty="0">
                <a:solidFill>
                  <a:srgbClr val="514743"/>
                </a:solidFill>
                <a:latin typeface="Times New Roman"/>
                <a:cs typeface="Times New Roman"/>
              </a:rPr>
              <a:t>thực thể ER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BCC409-C181-4756-9499-D07C0AFF84F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sp>
        <p:nvSpPr>
          <p:cNvPr id="2" name="AutoShape 2" descr="Không có mô tả.">
            <a:extLst>
              <a:ext uri="{FF2B5EF4-FFF2-40B4-BE49-F238E27FC236}">
                <a16:creationId xmlns:a16="http://schemas.microsoft.com/office/drawing/2014/main" id="{93EDFA48-2593-4722-B760-D8977CEABC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sp>
        <p:nvSpPr>
          <p:cNvPr id="5" name="AutoShape 4" descr="Không có mô tả.">
            <a:extLst>
              <a:ext uri="{FF2B5EF4-FFF2-40B4-BE49-F238E27FC236}">
                <a16:creationId xmlns:a16="http://schemas.microsoft.com/office/drawing/2014/main" id="{9A610ADF-68FE-4F94-AE30-CED2042E74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A230B8-75B1-4995-9B6D-806906449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1676400"/>
            <a:ext cx="8610600" cy="411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6224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spc="-5" dirty="0">
                <a:latin typeface="Times New Roman"/>
                <a:cs typeface="Times New Roman"/>
              </a:rPr>
              <a:t>Mối quan hệ giữa các bảng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05400" y="6222794"/>
            <a:ext cx="22332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18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2.10</a:t>
            </a:r>
            <a:r>
              <a:rPr sz="18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Cơ</a:t>
            </a:r>
            <a:r>
              <a:rPr sz="18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sở dữ </a:t>
            </a: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liệu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C3C107-5047-4F8B-8432-20883DB8BA9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7" name="Picture 6" descr="D:\Pictures\5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371600"/>
            <a:ext cx="9144000" cy="46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598424"/>
            <a:ext cx="399161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dirty="0">
                <a:latin typeface="Plantagenet Cherokee"/>
                <a:cs typeface="Plantagenet Cherokee"/>
              </a:rPr>
              <a:t>III.</a:t>
            </a:r>
            <a:r>
              <a:rPr b="0" spc="-10" dirty="0">
                <a:latin typeface="Plantagenet Cherokee"/>
                <a:cs typeface="Plantagenet Cherokee"/>
              </a:rPr>
              <a:t> </a:t>
            </a:r>
            <a:r>
              <a:rPr b="0" dirty="0">
                <a:latin typeface="Plantagenet Cherokee"/>
                <a:cs typeface="Plantagenet Cherokee"/>
              </a:rPr>
              <a:t>Công</a:t>
            </a:r>
            <a:r>
              <a:rPr b="0" spc="-20" dirty="0">
                <a:latin typeface="Plantagenet Cherokee"/>
                <a:cs typeface="Plantagenet Cherokee"/>
              </a:rPr>
              <a:t> </a:t>
            </a:r>
            <a:r>
              <a:rPr b="0" dirty="0">
                <a:latin typeface="Plantagenet Cherokee"/>
                <a:cs typeface="Plantagenet Cherokee"/>
              </a:rPr>
              <a:t>c</a:t>
            </a:r>
            <a:r>
              <a:rPr b="0" dirty="0">
                <a:latin typeface="Cambria"/>
                <a:cs typeface="Cambria"/>
              </a:rPr>
              <a:t>ụ</a:t>
            </a:r>
            <a:r>
              <a:rPr b="0" spc="120" dirty="0">
                <a:latin typeface="Cambria"/>
                <a:cs typeface="Cambria"/>
              </a:rPr>
              <a:t> </a:t>
            </a:r>
            <a:r>
              <a:rPr b="0" spc="-5" dirty="0">
                <a:latin typeface="Plantagenet Cherokee"/>
                <a:cs typeface="Plantagenet Cherokee"/>
              </a:rPr>
              <a:t>th</a:t>
            </a:r>
            <a:r>
              <a:rPr b="0" spc="-5" dirty="0">
                <a:latin typeface="Cambria"/>
                <a:cs typeface="Cambria"/>
              </a:rPr>
              <a:t>ự</a:t>
            </a:r>
            <a:r>
              <a:rPr b="0" spc="-5" dirty="0">
                <a:latin typeface="Plantagenet Cherokee"/>
                <a:cs typeface="Plantagenet Cherokee"/>
              </a:rPr>
              <a:t>c hi</a:t>
            </a:r>
            <a:r>
              <a:rPr b="0" spc="-5" dirty="0">
                <a:latin typeface="Cambria"/>
                <a:cs typeface="Cambria"/>
              </a:rPr>
              <a:t>ệ</a:t>
            </a:r>
            <a:r>
              <a:rPr b="0" spc="-5" dirty="0">
                <a:latin typeface="Plantagenet Cherokee"/>
                <a:cs typeface="Plantagenet Cherokee"/>
              </a:rPr>
              <a:t>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2334005"/>
            <a:ext cx="4241496" cy="21281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27685" indent="-515620">
              <a:lnSpc>
                <a:spcPct val="100000"/>
              </a:lnSpc>
              <a:spcBef>
                <a:spcPts val="9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vi-VN" sz="2800" spc="-5" dirty="0">
                <a:solidFill>
                  <a:srgbClr val="514743"/>
                </a:solidFill>
                <a:latin typeface="Times New Roman"/>
                <a:cs typeface="Times New Roman"/>
              </a:rPr>
              <a:t>SQL</a:t>
            </a:r>
            <a:endParaRPr lang="vi-VN" sz="31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272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vi-VN" sz="2800" spc="-5" dirty="0">
                <a:solidFill>
                  <a:srgbClr val="514743"/>
                </a:solidFill>
                <a:latin typeface="Times New Roman"/>
                <a:cs typeface="Times New Roman"/>
              </a:rPr>
              <a:t>ASP.NET, NET FRAMEWORK 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514743"/>
              </a:buClr>
            </a:pPr>
            <a:endParaRPr sz="3100" dirty="0">
              <a:latin typeface="Times New Roman"/>
              <a:cs typeface="Times New Roman"/>
            </a:endParaRPr>
          </a:p>
        </p:txBody>
      </p:sp>
      <p:pic>
        <p:nvPicPr>
          <p:cNvPr id="1026" name="Picture 2" descr="Cài đặt Microsoft SQL Server 2017 trên CentOS 7 - EngISV">
            <a:extLst>
              <a:ext uri="{FF2B5EF4-FFF2-40B4-BE49-F238E27FC236}">
                <a16:creationId xmlns:a16="http://schemas.microsoft.com/office/drawing/2014/main" id="{2EC5B365-9907-49C3-8223-050682E9A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24000"/>
            <a:ext cx="4940807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Xử lý Form Upload với ASP.NET MVC 5 – Tien Nam Pham&amp;#39;s Blog">
            <a:extLst>
              <a:ext uri="{FF2B5EF4-FFF2-40B4-BE49-F238E27FC236}">
                <a16:creationId xmlns:a16="http://schemas.microsoft.com/office/drawing/2014/main" id="{3570B453-EB7F-4472-899D-152F1D60B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685" y="3800967"/>
            <a:ext cx="4972811" cy="26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33603E-05E1-438F-99D1-FD17CCAAC64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Một số 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</a:t>
            </a:r>
            <a:r>
              <a:rPr sz="1600" spc="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chủ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DB8705-01D3-4426-AC81-2D779B65CF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100" y="1524000"/>
            <a:ext cx="9829800" cy="4720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362203"/>
            <a:ext cx="538449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13100" algn="l"/>
              </a:tabLst>
            </a:pPr>
            <a:r>
              <a:rPr sz="4800" b="0" spc="-5" dirty="0" err="1">
                <a:latin typeface="Times New Roman"/>
                <a:cs typeface="Times New Roman"/>
              </a:rPr>
              <a:t>Nộ</a:t>
            </a:r>
            <a:r>
              <a:rPr sz="4800" b="0" dirty="0" err="1">
                <a:latin typeface="Times New Roman"/>
                <a:cs typeface="Times New Roman"/>
              </a:rPr>
              <a:t>i</a:t>
            </a:r>
            <a:r>
              <a:rPr sz="4800" b="0" dirty="0">
                <a:latin typeface="Times New Roman"/>
                <a:cs typeface="Times New Roman"/>
              </a:rPr>
              <a:t> dung</a:t>
            </a:r>
            <a:r>
              <a:rPr lang="vi-VN" sz="4800" b="0" dirty="0">
                <a:latin typeface="Times New Roman"/>
                <a:cs typeface="Times New Roman"/>
              </a:rPr>
              <a:t> bài tập lớn</a:t>
            </a:r>
            <a:endParaRPr sz="4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92504" y="1391008"/>
            <a:ext cx="8594725" cy="3375283"/>
          </a:xfrm>
          <a:prstGeom prst="rect">
            <a:avLst/>
          </a:prstGeom>
        </p:spPr>
        <p:txBody>
          <a:bodyPr vert="horz" wrap="square" lIns="0" tIns="193040" rIns="0" bIns="0" rtlCol="0">
            <a:spAutoFit/>
          </a:bodyPr>
          <a:lstStyle/>
          <a:p>
            <a:pPr marL="527685" indent="-515620">
              <a:lnSpc>
                <a:spcPct val="100000"/>
              </a:lnSpc>
              <a:spcBef>
                <a:spcPts val="142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lang="vi-VN" sz="3200" dirty="0">
                <a:solidFill>
                  <a:srgbClr val="514743"/>
                </a:solidFill>
                <a:latin typeface="Times New Roman"/>
                <a:cs typeface="Times New Roman"/>
              </a:rPr>
              <a:t>Khảo sát</a:t>
            </a:r>
          </a:p>
          <a:p>
            <a:pPr marL="527685" indent="-515620">
              <a:lnSpc>
                <a:spcPct val="100000"/>
              </a:lnSpc>
              <a:spcBef>
                <a:spcPts val="142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dirty="0" err="1">
                <a:solidFill>
                  <a:srgbClr val="514743"/>
                </a:solidFill>
                <a:latin typeface="Times New Roman"/>
                <a:cs typeface="Times New Roman"/>
              </a:rPr>
              <a:t>Phân</a:t>
            </a:r>
            <a:r>
              <a:rPr sz="32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tích</a:t>
            </a:r>
            <a:r>
              <a:rPr sz="32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và</a:t>
            </a:r>
            <a:r>
              <a:rPr sz="32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thiết</a:t>
            </a:r>
            <a:r>
              <a:rPr sz="32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kế</a:t>
            </a:r>
            <a:r>
              <a:rPr sz="32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hệ</a:t>
            </a:r>
            <a:r>
              <a:rPr sz="32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thống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1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lang="vi-VN" sz="3200" dirty="0">
                <a:solidFill>
                  <a:srgbClr val="514743"/>
                </a:solidFill>
                <a:latin typeface="Times New Roman"/>
                <a:cs typeface="Times New Roman"/>
              </a:rPr>
              <a:t>Xây dựng CSDL </a:t>
            </a:r>
          </a:p>
          <a:p>
            <a:pPr marL="527685" indent="-515620">
              <a:lnSpc>
                <a:spcPct val="100000"/>
              </a:lnSpc>
              <a:spcBef>
                <a:spcPts val="141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lang="vi-VN" sz="3200" dirty="0">
                <a:solidFill>
                  <a:srgbClr val="514743"/>
                </a:solidFill>
                <a:latin typeface="Times New Roman"/>
                <a:cs typeface="Times New Roman"/>
              </a:rPr>
              <a:t>Công cụ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1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dirty="0" err="1" smtClean="0">
                <a:solidFill>
                  <a:srgbClr val="514743"/>
                </a:solidFill>
                <a:latin typeface="Times New Roman"/>
                <a:cs typeface="Times New Roman"/>
              </a:rPr>
              <a:t>Tổng</a:t>
            </a:r>
            <a:r>
              <a:rPr sz="3200" spc="-60" dirty="0" smtClean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514743"/>
                </a:solidFill>
                <a:latin typeface="Times New Roman"/>
                <a:cs typeface="Times New Roman"/>
              </a:rPr>
              <a:t>kết</a:t>
            </a:r>
            <a:endParaRPr sz="3200" dirty="0">
              <a:latin typeface="Times New Roman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CF724-0124-4A63-B70D-1BA4C2942B4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76200"/>
            <a:ext cx="1195805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</a:t>
            </a:r>
            <a:r>
              <a:rPr sz="1600" spc="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chủ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EDD55B-5DD7-4935-8C4D-E131F7CEE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523999"/>
            <a:ext cx="10006992" cy="472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19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</a:t>
            </a:r>
            <a:r>
              <a:rPr sz="1600" spc="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chủ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845102-8069-4DF3-B20A-8721B19DD2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652676"/>
            <a:ext cx="10006992" cy="459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19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lang="vi-VN"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Sản phẩm nổi bật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205F81-D6D9-4AD5-B246-7FE2EDB58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524000"/>
            <a:ext cx="10006992" cy="472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3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diện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tin tức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7A0807-336B-4397-B7F5-E14D44312B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676400"/>
            <a:ext cx="10006992" cy="456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66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3354833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diện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phản hồi khách hàng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E6F308-562F-4315-AD9D-309E21C07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598145"/>
            <a:ext cx="10006992" cy="464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83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trang chủ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39966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4.1 </a:t>
            </a:r>
            <a:r>
              <a:rPr lang="vi-VN"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Footer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0DC1B-A9AA-4186-B4F9-1C302332C53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6EAE10-5BD4-4B0E-85BE-0BD7168B2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703130"/>
            <a:ext cx="10006992" cy="454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13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sản phẩm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55745" y="6388404"/>
            <a:ext cx="373951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1600" spc="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4.2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trang</a:t>
            </a:r>
            <a:r>
              <a:rPr sz="1600" spc="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danh sách</a:t>
            </a:r>
            <a:r>
              <a:rPr sz="1600" spc="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sản</a:t>
            </a:r>
            <a:r>
              <a:rPr sz="1600" spc="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phẩm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ECC558-E91D-46E8-A612-D249FA7D7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49" y="1395889"/>
            <a:ext cx="9125902" cy="4848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61BFB3-D99C-42E9-B003-D965C4889B8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ch</a:t>
            </a:r>
            <a:r>
              <a:rPr lang="vi-VN" b="0" dirty="0">
                <a:latin typeface="Times New Roman"/>
                <a:cs typeface="Times New Roman"/>
              </a:rPr>
              <a:t>i tiết sản phẩm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6" y="6547815"/>
            <a:ext cx="3202433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4.3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diện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1600" dirty="0">
                <a:solidFill>
                  <a:srgbClr val="514743"/>
                </a:solidFill>
                <a:latin typeface="Times New Roman"/>
                <a:cs typeface="Times New Roman"/>
              </a:rPr>
              <a:t>chi tiết </a:t>
            </a:r>
            <a:r>
              <a:rPr sz="1600" spc="-10" dirty="0" err="1">
                <a:solidFill>
                  <a:srgbClr val="514743"/>
                </a:solidFill>
                <a:latin typeface="Times New Roman"/>
                <a:cs typeface="Times New Roman"/>
              </a:rPr>
              <a:t>sản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phẩm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D48238-E437-4DC2-B93A-428D9741C90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483F3A-2868-4A34-AA4F-018B4BC37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531763"/>
            <a:ext cx="10006992" cy="47125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giỏ hàng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81241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4.4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</a:t>
            </a:r>
            <a:r>
              <a:rPr sz="1600" spc="2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giỏ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hàng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E0709A-EDBA-4585-B2F5-0E4B5C378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3" y="1813340"/>
            <a:ext cx="9976307" cy="44309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2AC7F-4E21-4FD4-89E9-11332716A6C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/>
              <a:t>G</a:t>
            </a:r>
            <a:r>
              <a:rPr b="0" dirty="0" err="1">
                <a:latin typeface="Times New Roman"/>
                <a:cs typeface="Times New Roman"/>
              </a:rPr>
              <a:t>iao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 err="1">
                <a:latin typeface="Times New Roman"/>
                <a:cs typeface="Times New Roman"/>
              </a:rPr>
              <a:t>diện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lang="vi-VN" b="0" spc="-20" dirty="0"/>
              <a:t>thanh toán</a:t>
            </a:r>
            <a:endParaRPr b="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767" y="6547815"/>
            <a:ext cx="279971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4.5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</a:t>
            </a:r>
            <a:r>
              <a:rPr sz="1600" spc="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diện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thanh toán</a:t>
            </a:r>
            <a:endParaRPr sz="16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037CB-AE74-4147-A6A9-02B84828444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24D127-491F-4AA7-BD64-02AEE7B37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04" y="1576913"/>
            <a:ext cx="10006992" cy="46697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7576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dirty="0">
                <a:latin typeface="Times New Roman"/>
                <a:cs typeface="Times New Roman"/>
              </a:rPr>
              <a:t>I.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lang="vi-VN" b="0" spc="-10" dirty="0">
                <a:latin typeface="Times New Roman"/>
                <a:cs typeface="Times New Roman"/>
              </a:rPr>
              <a:t>Khảo sát</a:t>
            </a:r>
            <a:endParaRPr b="0" spc="5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7FE4B-6626-403D-BE0C-446974B89D2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53833438-778A-4A14-9817-42302D1CCF31}"/>
              </a:ext>
            </a:extLst>
          </p:cNvPr>
          <p:cNvSpPr txBox="1"/>
          <p:nvPr/>
        </p:nvSpPr>
        <p:spPr>
          <a:xfrm>
            <a:off x="1092504" y="1905000"/>
            <a:ext cx="5917896" cy="192039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lang="vi-VN" sz="2800" b="1" dirty="0">
                <a:solidFill>
                  <a:srgbClr val="514743"/>
                </a:solidFill>
                <a:latin typeface="Times New Roman"/>
                <a:cs typeface="Times New Roman"/>
              </a:rPr>
              <a:t>Mô tả chương trình</a:t>
            </a:r>
            <a:r>
              <a:rPr sz="2800" b="1" dirty="0">
                <a:solidFill>
                  <a:srgbClr val="514743"/>
                </a:solidFill>
                <a:latin typeface="Times New Roman"/>
                <a:cs typeface="Times New Roman"/>
              </a:rPr>
              <a:t>:</a:t>
            </a:r>
            <a:endParaRPr sz="2800" dirty="0">
              <a:latin typeface="Times New Roman"/>
              <a:cs typeface="Times New Roman"/>
            </a:endParaRPr>
          </a:p>
          <a:p>
            <a:pPr marL="495300" marR="30480" indent="-457200">
              <a:lnSpc>
                <a:spcPct val="100000"/>
              </a:lnSpc>
              <a:spcBef>
                <a:spcPts val="15"/>
              </a:spcBef>
              <a:buFont typeface="+mj-lt"/>
              <a:buAutoNum type="arabicPeriod"/>
            </a:pPr>
            <a:r>
              <a:rPr lang="vi-VN" sz="2400" dirty="0">
                <a:solidFill>
                  <a:srgbClr val="000000"/>
                </a:solidFill>
                <a:latin typeface="+mj-lt"/>
              </a:rPr>
              <a:t>Tổng quan về cửa hàng đồ gia dụng</a:t>
            </a:r>
          </a:p>
          <a:p>
            <a:pPr marL="495300" marR="30480" indent="-457200">
              <a:lnSpc>
                <a:spcPct val="100000"/>
              </a:lnSpc>
              <a:spcBef>
                <a:spcPts val="15"/>
              </a:spcBef>
              <a:buFont typeface="+mj-lt"/>
              <a:buAutoNum type="arabicPeriod"/>
            </a:pPr>
            <a:r>
              <a:rPr lang="vi-VN" sz="2400" dirty="0">
                <a:solidFill>
                  <a:srgbClr val="000000"/>
                </a:solidFill>
                <a:latin typeface="+mj-lt"/>
              </a:rPr>
              <a:t>Đánh giá hiện trạng</a:t>
            </a:r>
          </a:p>
          <a:p>
            <a:pPr marL="495300" marR="30480" indent="-457200">
              <a:lnSpc>
                <a:spcPct val="100000"/>
              </a:lnSpc>
              <a:spcBef>
                <a:spcPts val="15"/>
              </a:spcBef>
              <a:buFont typeface="+mj-lt"/>
              <a:buAutoNum type="arabicPeriod"/>
            </a:pPr>
            <a:r>
              <a:rPr lang="vi-VN" sz="2400" b="0" i="0" dirty="0">
                <a:solidFill>
                  <a:srgbClr val="000000"/>
                </a:solidFill>
                <a:effectLst/>
                <a:latin typeface="+mj-lt"/>
              </a:rPr>
              <a:t>Giải pháp khắc phục</a:t>
            </a:r>
          </a:p>
          <a:p>
            <a:pPr marL="495300" marR="30480" indent="-457200">
              <a:lnSpc>
                <a:spcPct val="100000"/>
              </a:lnSpc>
              <a:spcBef>
                <a:spcPts val="15"/>
              </a:spcBef>
              <a:buFont typeface="+mj-lt"/>
              <a:buAutoNum type="arabicPeriod"/>
            </a:pPr>
            <a:r>
              <a:rPr lang="vi-VN" sz="2400" b="0" i="0" dirty="0">
                <a:solidFill>
                  <a:srgbClr val="000000"/>
                </a:solidFill>
                <a:effectLst/>
                <a:latin typeface="+mj-lt"/>
              </a:rPr>
              <a:t>Xác định yêu cầu và phạm vi của dự án</a:t>
            </a:r>
            <a:endParaRPr lang="vi-VN"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192087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405" dirty="0">
                <a:latin typeface="Times New Roman"/>
                <a:cs typeface="Times New Roman"/>
              </a:rPr>
              <a:t>V</a:t>
            </a:r>
            <a:r>
              <a:rPr b="0" dirty="0">
                <a:latin typeface="Times New Roman"/>
                <a:cs typeface="Times New Roman"/>
              </a:rPr>
              <a:t>.</a:t>
            </a:r>
            <a:r>
              <a:rPr b="0" spc="-7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Tổ</a:t>
            </a:r>
            <a:r>
              <a:rPr b="0" spc="5" dirty="0">
                <a:latin typeface="Times New Roman"/>
                <a:cs typeface="Times New Roman"/>
              </a:rPr>
              <a:t>n</a:t>
            </a:r>
            <a:r>
              <a:rPr b="0" dirty="0">
                <a:latin typeface="Times New Roman"/>
                <a:cs typeface="Times New Roman"/>
              </a:rPr>
              <a:t>g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spc="5" dirty="0">
                <a:latin typeface="Times New Roman"/>
                <a:cs typeface="Times New Roman"/>
              </a:rPr>
              <a:t>kết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xfrm>
            <a:off x="1130301" y="1752600"/>
            <a:ext cx="5277485" cy="3175228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240665" indent="-228600">
              <a:lnSpc>
                <a:spcPct val="100000"/>
              </a:lnSpc>
              <a:spcBef>
                <a:spcPts val="1060"/>
              </a:spcBef>
              <a:buFont typeface="Wingdings"/>
              <a:buChar char=""/>
              <a:tabLst>
                <a:tab pos="241300" algn="l"/>
              </a:tabLst>
            </a:pPr>
            <a:r>
              <a:rPr spc="-5" dirty="0"/>
              <a:t>Những</a:t>
            </a:r>
            <a:r>
              <a:rPr spc="-25" dirty="0"/>
              <a:t> </a:t>
            </a:r>
            <a:r>
              <a:rPr spc="-5" dirty="0"/>
              <a:t>điểm</a:t>
            </a:r>
            <a:r>
              <a:rPr spc="-25" dirty="0"/>
              <a:t> </a:t>
            </a:r>
            <a:r>
              <a:rPr dirty="0"/>
              <a:t>đã</a:t>
            </a:r>
            <a:r>
              <a:rPr spc="-15" dirty="0"/>
              <a:t> </a:t>
            </a:r>
            <a:r>
              <a:rPr dirty="0"/>
              <a:t>đạt</a:t>
            </a:r>
            <a:r>
              <a:rPr spc="-20" dirty="0"/>
              <a:t> </a:t>
            </a:r>
            <a:r>
              <a:rPr spc="-5" dirty="0"/>
              <a:t>được:</a:t>
            </a:r>
          </a:p>
          <a:p>
            <a:pPr marL="469265" indent="-457200">
              <a:lnSpc>
                <a:spcPct val="100000"/>
              </a:lnSpc>
              <a:spcBef>
                <a:spcPts val="96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0" dirty="0">
                <a:latin typeface="Times New Roman"/>
                <a:cs typeface="Times New Roman"/>
              </a:rPr>
              <a:t>Giao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diện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thân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thiện.</a:t>
            </a:r>
          </a:p>
          <a:p>
            <a:pPr marL="469265" marR="31115" indent="-457200">
              <a:lnSpc>
                <a:spcPts val="2160"/>
              </a:lnSpc>
              <a:spcBef>
                <a:spcPts val="123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0" spc="-5" dirty="0" err="1">
                <a:latin typeface="Times New Roman"/>
                <a:cs typeface="Times New Roman"/>
              </a:rPr>
              <a:t>Các</a:t>
            </a:r>
            <a:r>
              <a:rPr b="0" dirty="0">
                <a:latin typeface="Times New Roman"/>
                <a:cs typeface="Times New Roman"/>
              </a:rPr>
              <a:t> thông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tin </a:t>
            </a:r>
            <a:r>
              <a:rPr b="0" dirty="0">
                <a:latin typeface="Times New Roman"/>
                <a:cs typeface="Times New Roman"/>
              </a:rPr>
              <a:t>được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lưu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trữ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spc="5" dirty="0">
                <a:latin typeface="Times New Roman"/>
                <a:cs typeface="Times New Roman"/>
              </a:rPr>
              <a:t>khoa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học,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xử</a:t>
            </a:r>
            <a:r>
              <a:rPr b="0" spc="5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lý </a:t>
            </a:r>
            <a:r>
              <a:rPr b="0" spc="-10" dirty="0">
                <a:latin typeface="Times New Roman"/>
                <a:cs typeface="Times New Roman"/>
              </a:rPr>
              <a:t>một </a:t>
            </a:r>
            <a:r>
              <a:rPr b="0" spc="-484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cách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dễ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dàng,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chính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xác.</a:t>
            </a:r>
          </a:p>
          <a:p>
            <a:pPr marL="469265" marR="78740" indent="-457200">
              <a:lnSpc>
                <a:spcPts val="2160"/>
              </a:lnSpc>
              <a:spcBef>
                <a:spcPts val="120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0" spc="-5" dirty="0">
                <a:latin typeface="Times New Roman"/>
                <a:cs typeface="Times New Roman"/>
              </a:rPr>
              <a:t>Các </a:t>
            </a:r>
            <a:r>
              <a:rPr b="0" spc="5" dirty="0">
                <a:latin typeface="Times New Roman"/>
                <a:cs typeface="Times New Roman"/>
              </a:rPr>
              <a:t>vùng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nhập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liệu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được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kiểm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soát,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tránh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việc </a:t>
            </a:r>
            <a:r>
              <a:rPr b="0" spc="-484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sai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sót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thông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tin </a:t>
            </a:r>
            <a:r>
              <a:rPr b="0" dirty="0">
                <a:latin typeface="Times New Roman"/>
                <a:cs typeface="Times New Roman"/>
              </a:rPr>
              <a:t>trong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spc="5" dirty="0">
                <a:latin typeface="Times New Roman"/>
                <a:cs typeface="Times New Roman"/>
              </a:rPr>
              <a:t>quá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trình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nhập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dữ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liệu.</a:t>
            </a:r>
          </a:p>
          <a:p>
            <a:pPr marL="469265" indent="-457200">
              <a:lnSpc>
                <a:spcPct val="100000"/>
              </a:lnSpc>
              <a:spcBef>
                <a:spcPts val="92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0" dirty="0">
                <a:latin typeface="Times New Roman"/>
                <a:cs typeface="Times New Roman"/>
              </a:rPr>
              <a:t>Hỗ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trợ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đặt</a:t>
            </a:r>
            <a:r>
              <a:rPr b="0" spc="-2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hàng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trực</a:t>
            </a:r>
            <a:r>
              <a:rPr b="0" spc="-3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tuyến.</a:t>
            </a:r>
          </a:p>
          <a:p>
            <a:pPr marL="469265" indent="-457200">
              <a:lnSpc>
                <a:spcPct val="100000"/>
              </a:lnSpc>
              <a:spcBef>
                <a:spcPts val="96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b="0" spc="-5" dirty="0">
                <a:latin typeface="Times New Roman"/>
                <a:cs typeface="Times New Roman"/>
              </a:rPr>
              <a:t>Hỗ </a:t>
            </a:r>
            <a:r>
              <a:rPr b="0" dirty="0">
                <a:latin typeface="Times New Roman"/>
                <a:cs typeface="Times New Roman"/>
              </a:rPr>
              <a:t>trợ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spc="-5" dirty="0">
                <a:latin typeface="Times New Roman"/>
                <a:cs typeface="Times New Roman"/>
              </a:rPr>
              <a:t>sử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dụng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spc="-15" dirty="0">
                <a:latin typeface="Times New Roman"/>
                <a:cs typeface="Times New Roman"/>
              </a:rPr>
              <a:t>mã</a:t>
            </a:r>
            <a:r>
              <a:rPr b="0" spc="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khuyến</a:t>
            </a:r>
            <a:r>
              <a:rPr b="0" spc="-30" dirty="0">
                <a:latin typeface="Times New Roman"/>
                <a:cs typeface="Times New Roman"/>
              </a:rPr>
              <a:t> </a:t>
            </a:r>
            <a:r>
              <a:rPr b="0" spc="-10" dirty="0" err="1">
                <a:latin typeface="Times New Roman"/>
                <a:cs typeface="Times New Roman"/>
              </a:rPr>
              <a:t>mại</a:t>
            </a:r>
            <a:r>
              <a:rPr b="0" spc="-10" dirty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592985" y="1752600"/>
            <a:ext cx="4491990" cy="2663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5"/>
              </a:spcBef>
              <a:buFont typeface="Wingdings"/>
              <a:buChar char=""/>
              <a:tabLst>
                <a:tab pos="241300" algn="l"/>
              </a:tabLst>
            </a:pPr>
            <a:r>
              <a:rPr sz="20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Hướng</a:t>
            </a:r>
            <a:r>
              <a:rPr sz="2000" b="1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514743"/>
                </a:solidFill>
                <a:latin typeface="Times New Roman"/>
                <a:cs typeface="Times New Roman"/>
              </a:rPr>
              <a:t>phát</a:t>
            </a:r>
            <a:r>
              <a:rPr sz="2000" b="1" spc="-3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514743"/>
                </a:solidFill>
                <a:latin typeface="Times New Roman"/>
                <a:cs typeface="Times New Roman"/>
              </a:rPr>
              <a:t>triển</a:t>
            </a:r>
            <a:r>
              <a:rPr sz="2000" b="1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514743"/>
                </a:solidFill>
                <a:latin typeface="Times New Roman"/>
                <a:cs typeface="Times New Roman"/>
              </a:rPr>
              <a:t>của</a:t>
            </a:r>
            <a:r>
              <a:rPr sz="2000" b="1" spc="-6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b="1" spc="-15" dirty="0">
                <a:solidFill>
                  <a:srgbClr val="514743"/>
                </a:solidFill>
                <a:latin typeface="Times New Roman"/>
                <a:cs typeface="Times New Roman"/>
              </a:rPr>
              <a:t>Website</a:t>
            </a:r>
            <a:endParaRPr sz="2000" dirty="0">
              <a:latin typeface="Times New Roman"/>
              <a:cs typeface="Times New Roman"/>
            </a:endParaRPr>
          </a:p>
          <a:p>
            <a:pPr marL="469900" marR="266065" indent="-457200">
              <a:lnSpc>
                <a:spcPts val="2160"/>
              </a:lnSpc>
              <a:spcBef>
                <a:spcPts val="183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Xây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514743"/>
                </a:solidFill>
                <a:latin typeface="Times New Roman"/>
                <a:cs typeface="Times New Roman"/>
              </a:rPr>
              <a:t>dựng</a:t>
            </a:r>
            <a:r>
              <a:rPr sz="20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thêm</a:t>
            </a:r>
            <a:r>
              <a:rPr sz="2000" spc="-2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phương</a:t>
            </a:r>
            <a:r>
              <a:rPr sz="20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thức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khuyến </a:t>
            </a:r>
            <a:r>
              <a:rPr sz="2000" spc="-484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mại</a:t>
            </a:r>
            <a:endParaRPr sz="2000" dirty="0">
              <a:latin typeface="Times New Roman"/>
              <a:cs typeface="Times New Roman"/>
            </a:endParaRPr>
          </a:p>
          <a:p>
            <a:pPr marL="469900" indent="-457200">
              <a:lnSpc>
                <a:spcPts val="2280"/>
              </a:lnSpc>
              <a:spcBef>
                <a:spcPts val="152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Hỗ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trợ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thanh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toán</a:t>
            </a:r>
            <a:r>
              <a:rPr sz="20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thêm</a:t>
            </a:r>
            <a:r>
              <a:rPr sz="20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các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phương</a:t>
            </a:r>
            <a:endParaRPr sz="2000" dirty="0">
              <a:latin typeface="Times New Roman"/>
              <a:cs typeface="Times New Roman"/>
            </a:endParaRPr>
          </a:p>
          <a:p>
            <a:pPr marL="469900">
              <a:lnSpc>
                <a:spcPts val="2280"/>
              </a:lnSpc>
            </a:pP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thức</a:t>
            </a:r>
            <a:r>
              <a:rPr sz="2000" spc="-5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mới.</a:t>
            </a:r>
            <a:endParaRPr sz="2000" dirty="0">
              <a:latin typeface="Times New Roman"/>
              <a:cs typeface="Times New Roman"/>
            </a:endParaRPr>
          </a:p>
          <a:p>
            <a:pPr marL="469900" marR="5080" indent="-457200">
              <a:lnSpc>
                <a:spcPts val="2160"/>
              </a:lnSpc>
              <a:spcBef>
                <a:spcPts val="1835"/>
              </a:spcBef>
              <a:buAutoNum type="arabicPeriod" startAt="3"/>
              <a:tabLst>
                <a:tab pos="469265" algn="l"/>
                <a:tab pos="469900" algn="l"/>
              </a:tabLst>
            </a:pP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Cần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kiểm</a:t>
            </a:r>
            <a:r>
              <a:rPr sz="2000" spc="-2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soát</a:t>
            </a:r>
            <a:r>
              <a:rPr sz="20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chặt</a:t>
            </a:r>
            <a:r>
              <a:rPr sz="20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chẽ</a:t>
            </a:r>
            <a:r>
              <a:rPr sz="20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hơn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514743"/>
                </a:solidFill>
                <a:latin typeface="Times New Roman"/>
                <a:cs typeface="Times New Roman"/>
              </a:rPr>
              <a:t>nữa</a:t>
            </a:r>
            <a:r>
              <a:rPr sz="20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rgbClr val="514743"/>
                </a:solidFill>
                <a:latin typeface="Times New Roman"/>
                <a:cs typeface="Times New Roman"/>
              </a:rPr>
              <a:t>khi</a:t>
            </a:r>
            <a:r>
              <a:rPr sz="20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đặt </a:t>
            </a:r>
            <a:r>
              <a:rPr sz="2000" spc="-484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/>
                <a:cs typeface="Times New Roman"/>
              </a:rPr>
              <a:t>hàng.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296F96-7AFE-434B-9978-C7BC4DCFE2D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691" y="58719"/>
            <a:ext cx="1195805" cy="1109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496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5777484"/>
            <a:ext cx="12192000" cy="1080770"/>
          </a:xfrm>
          <a:custGeom>
            <a:avLst/>
            <a:gdLst/>
            <a:ahLst/>
            <a:cxnLst/>
            <a:rect l="l" t="t" r="r" b="b"/>
            <a:pathLst>
              <a:path w="12192000" h="1080770">
                <a:moveTo>
                  <a:pt x="12192000" y="0"/>
                </a:moveTo>
                <a:lnTo>
                  <a:pt x="0" y="0"/>
                </a:lnTo>
                <a:lnTo>
                  <a:pt x="0" y="1080515"/>
                </a:lnTo>
                <a:lnTo>
                  <a:pt x="12192000" y="10805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51474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2192000" cy="2292350"/>
            <a:chOff x="0" y="0"/>
            <a:chExt cx="12192000" cy="229235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2192000" cy="1080770"/>
            </a:xfrm>
            <a:custGeom>
              <a:avLst/>
              <a:gdLst/>
              <a:ahLst/>
              <a:cxnLst/>
              <a:rect l="l" t="t" r="r" b="b"/>
              <a:pathLst>
                <a:path w="12192000" h="1080770">
                  <a:moveTo>
                    <a:pt x="12192000" y="0"/>
                  </a:moveTo>
                  <a:lnTo>
                    <a:pt x="0" y="0"/>
                  </a:lnTo>
                  <a:lnTo>
                    <a:pt x="0" y="1080515"/>
                  </a:lnTo>
                  <a:lnTo>
                    <a:pt x="12192000" y="108051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5147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24355" y="0"/>
              <a:ext cx="1748027" cy="2292096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079846" y="1356141"/>
            <a:ext cx="1932942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LỜI</a:t>
            </a:r>
            <a:r>
              <a:rPr spc="-45" dirty="0"/>
              <a:t> </a:t>
            </a:r>
            <a:r>
              <a:rPr lang="vi-VN" dirty="0"/>
              <a:t>KẾT</a:t>
            </a:r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996797" y="2330322"/>
            <a:ext cx="10099040" cy="23827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31445">
              <a:lnSpc>
                <a:spcPct val="100000"/>
              </a:lnSpc>
              <a:spcBef>
                <a:spcPts val="100"/>
              </a:spcBef>
            </a:pP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Nhóm em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xin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gửi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lời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cảm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ơn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tới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thầy Nguyễn Đức Giang trong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khoa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Công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nghệ thông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tin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–</a:t>
            </a:r>
            <a:r>
              <a:rPr lang="vi-VN" sz="2400" spc="-5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spc="-40" dirty="0">
                <a:solidFill>
                  <a:srgbClr val="514743"/>
                </a:solidFill>
                <a:latin typeface="Times New Roman"/>
                <a:cs typeface="Times New Roman"/>
              </a:rPr>
              <a:t>Cao đẳng công nghệ bách khoa 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Hà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Nội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đã</a:t>
            </a:r>
            <a:r>
              <a:rPr lang="vi-VN" sz="2400" spc="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giúp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đỡ nhóm em trong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quá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trình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học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tập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tại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trường </a:t>
            </a:r>
          </a:p>
          <a:p>
            <a:pPr marL="12700" marR="131445">
              <a:lnSpc>
                <a:spcPct val="100000"/>
              </a:lnSpc>
              <a:spcBef>
                <a:spcPts val="100"/>
              </a:spcBef>
            </a:pPr>
            <a:r>
              <a:rPr lang="vi-VN" sz="2400" spc="-30" dirty="0">
                <a:solidFill>
                  <a:srgbClr val="514743"/>
                </a:solidFill>
                <a:latin typeface="Times New Roman"/>
                <a:cs typeface="Times New Roman"/>
              </a:rPr>
              <a:t>Tuy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nhiên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do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thời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gian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có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hạn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cùng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với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nhiều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nguyên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nhân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khác,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nhóm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em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đã nỗ </a:t>
            </a:r>
            <a:r>
              <a:rPr lang="vi-VN" sz="2400" spc="-58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lực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hết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mình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 xong sản phẩm của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nhóm em</a:t>
            </a:r>
            <a:r>
              <a:rPr lang="vi-VN" sz="2400" spc="-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vẫn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còn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nhiều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thiếu</a:t>
            </a:r>
            <a:r>
              <a:rPr lang="vi-VN" sz="2400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sót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 và</a:t>
            </a:r>
            <a:r>
              <a:rPr lang="vi-VN"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hạn</a:t>
            </a: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vi-VN" sz="2400" dirty="0">
                <a:solidFill>
                  <a:srgbClr val="514743"/>
                </a:solidFill>
                <a:latin typeface="Times New Roman"/>
                <a:cs typeface="Times New Roman"/>
              </a:rPr>
              <a:t>chế.</a:t>
            </a:r>
            <a:endParaRPr lang="vi-VN" sz="2400" dirty="0">
              <a:latin typeface="Times New Roman"/>
              <a:cs typeface="Times New Roman"/>
            </a:endParaRPr>
          </a:p>
          <a:p>
            <a:pPr marL="12700" algn="ctr">
              <a:lnSpc>
                <a:spcPct val="100000"/>
              </a:lnSpc>
              <a:spcBef>
                <a:spcPts val="1200"/>
              </a:spcBef>
            </a:pPr>
            <a:r>
              <a:rPr lang="vi-VN"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Cảm ơn mọi người đã chú ý lắng nghe.</a:t>
            </a:r>
            <a:endParaRPr lang="vi-VN"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7576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spc="-10" dirty="0"/>
              <a:t>Tổng quan về cửa hàng đồ gia dụng</a:t>
            </a:r>
            <a:endParaRPr b="0" spc="5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7FE4B-6626-403D-BE0C-446974B89D2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53833438-778A-4A14-9817-42302D1CCF31}"/>
              </a:ext>
            </a:extLst>
          </p:cNvPr>
          <p:cNvSpPr txBox="1"/>
          <p:nvPr/>
        </p:nvSpPr>
        <p:spPr>
          <a:xfrm>
            <a:off x="602328" y="1880627"/>
            <a:ext cx="9956496" cy="30967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 algn="just" fontAlgn="base">
              <a:lnSpc>
                <a:spcPct val="107000"/>
              </a:lnSpc>
              <a:buClr>
                <a:srgbClr val="000000"/>
              </a:buClr>
              <a:buSzPts val="1200"/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just" fontAlgn="base">
              <a:lnSpc>
                <a:spcPct val="107000"/>
              </a:lnSpc>
              <a:buClr>
                <a:srgbClr val="000000"/>
              </a:buClr>
              <a:buSzPts val="1200"/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hoá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just" fontAlgn="base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SzPts val="1200"/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trike="noStrike" dirty="0" err="1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vi-VN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638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7576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spc="-10" dirty="0">
                <a:latin typeface="Times New Roman"/>
                <a:cs typeface="Times New Roman"/>
              </a:rPr>
              <a:t>Đ</a:t>
            </a:r>
            <a:r>
              <a:rPr lang="vi-VN" b="0" spc="-10" dirty="0"/>
              <a:t>ánh giá hiện trạng</a:t>
            </a:r>
            <a:endParaRPr b="0" spc="5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7FE4B-6626-403D-BE0C-446974B89D2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53833438-778A-4A14-9817-42302D1CCF31}"/>
              </a:ext>
            </a:extLst>
          </p:cNvPr>
          <p:cNvSpPr txBox="1"/>
          <p:nvPr/>
        </p:nvSpPr>
        <p:spPr>
          <a:xfrm>
            <a:off x="685800" y="1905000"/>
            <a:ext cx="9956496" cy="232820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42950" lvl="1" indent="-28575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còn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cập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nổi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bật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….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còn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đang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rất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còn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đợi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lâu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vi-VN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7153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67576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spc="-10" dirty="0">
                <a:latin typeface="Times New Roman"/>
                <a:cs typeface="Times New Roman"/>
              </a:rPr>
              <a:t>Giải pháp khắc phục</a:t>
            </a:r>
            <a:endParaRPr b="0" spc="5" dirty="0">
              <a:latin typeface="Times New Roman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7FE4B-6626-403D-BE0C-446974B89D2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53833438-778A-4A14-9817-42302D1CCF31}"/>
              </a:ext>
            </a:extLst>
          </p:cNvPr>
          <p:cNvSpPr txBox="1"/>
          <p:nvPr/>
        </p:nvSpPr>
        <p:spPr>
          <a:xfrm>
            <a:off x="1092504" y="1905000"/>
            <a:ext cx="9956496" cy="232820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2800" dirty="0" err="1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ạn</a:t>
            </a:r>
            <a:r>
              <a:rPr lang="en-US" sz="2800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chế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tối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xem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hoặc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Cập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nhanh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xoá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vi-VN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17109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518096" cy="51443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phạm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vi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dự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án</a:t>
            </a:r>
            <a:r>
              <a:rPr lang="en-US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7FE4B-6626-403D-BE0C-446974B89D2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53833438-778A-4A14-9817-42302D1CCF31}"/>
              </a:ext>
            </a:extLst>
          </p:cNvPr>
          <p:cNvSpPr txBox="1"/>
          <p:nvPr/>
        </p:nvSpPr>
        <p:spPr>
          <a:xfrm>
            <a:off x="1092504" y="1905000"/>
            <a:ext cx="9956496" cy="37773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dàng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Đáp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ứng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cậy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cao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0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2000" dirty="0" err="1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000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chương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trị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điều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thuận</a:t>
            </a: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bớt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quyền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trị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,...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uân</a:t>
            </a: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thủ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trật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tổ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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Cài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đặt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: Microsoft SQL Sever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 Microsoft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Studio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v..v</a:t>
            </a:r>
            <a:endParaRPr lang="vi-V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vi-VN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85118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533463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dirty="0">
                <a:latin typeface="Times New Roman"/>
                <a:cs typeface="Times New Roman"/>
              </a:rPr>
              <a:t>II.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Phân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tích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và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thiết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kế</a:t>
            </a:r>
            <a:r>
              <a:rPr b="0" spc="-10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hệ</a:t>
            </a:r>
            <a:r>
              <a:rPr b="0" spc="-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thống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8889696" cy="2514791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240665" indent="-228600">
              <a:lnSpc>
                <a:spcPct val="100000"/>
              </a:lnSpc>
              <a:spcBef>
                <a:spcPts val="1570"/>
              </a:spcBef>
              <a:buFont typeface="Wingdings"/>
              <a:buChar char=""/>
              <a:tabLst>
                <a:tab pos="241300" algn="l"/>
              </a:tabLst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Biểu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đồ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hoạt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chức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năng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luồng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dữ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liệu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vi-VN" sz="2800" spc="-5" dirty="0">
              <a:solidFill>
                <a:srgbClr val="514743"/>
              </a:solidFill>
              <a:latin typeface="Times New Roman"/>
              <a:cs typeface="Times New Roman"/>
            </a:endParaRPr>
          </a:p>
          <a:p>
            <a:pPr marL="240665" indent="-228600">
              <a:spcBef>
                <a:spcPts val="1465"/>
              </a:spcBef>
              <a:buFont typeface="Wingdings"/>
              <a:buChar char=""/>
              <a:tabLst>
                <a:tab pos="241300" algn="l"/>
              </a:tabLst>
            </a:pPr>
            <a:r>
              <a:rPr sz="2800" spc="-5" dirty="0" err="1">
                <a:latin typeface="Times New Roman"/>
                <a:cs typeface="Times New Roman"/>
              </a:rPr>
              <a:t>Sơ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5" dirty="0" err="1">
                <a:latin typeface="Times New Roman"/>
                <a:cs typeface="Times New Roman"/>
              </a:rPr>
              <a:t>đồ</a:t>
            </a:r>
            <a:r>
              <a:rPr lang="vi-VN" sz="2800" spc="-5" dirty="0">
                <a:latin typeface="Times New Roman"/>
                <a:cs typeface="Times New Roman"/>
              </a:rPr>
              <a:t> </a:t>
            </a:r>
            <a:r>
              <a:rPr sz="2800" spc="-5" dirty="0" err="1">
                <a:latin typeface="Times New Roman"/>
                <a:cs typeface="Times New Roman"/>
              </a:rPr>
              <a:t>chức</a:t>
            </a:r>
            <a:r>
              <a:rPr sz="2800" spc="-5" dirty="0">
                <a:latin typeface="Times New Roman"/>
                <a:cs typeface="Times New Roman"/>
              </a:rPr>
              <a:t> năng</a:t>
            </a:r>
          </a:p>
          <a:p>
            <a:pPr marL="240665" indent="-228600">
              <a:spcBef>
                <a:spcPts val="1465"/>
              </a:spcBef>
              <a:buFont typeface="Wingdings"/>
              <a:buChar char=""/>
              <a:tabLst>
                <a:tab pos="241300" algn="l"/>
              </a:tabLst>
            </a:pPr>
            <a:r>
              <a:rPr sz="2800" spc="-5" dirty="0" err="1">
                <a:latin typeface="Times New Roman"/>
                <a:cs typeface="Times New Roman"/>
              </a:rPr>
              <a:t>Mô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sz="2800" spc="-5" dirty="0" err="1">
                <a:latin typeface="Times New Roman"/>
                <a:cs typeface="Times New Roman"/>
              </a:rPr>
              <a:t>hình</a:t>
            </a:r>
            <a:r>
              <a:rPr sz="2800" spc="-5" dirty="0">
                <a:latin typeface="Times New Roman"/>
                <a:cs typeface="Times New Roman"/>
              </a:rPr>
              <a:t> </a:t>
            </a:r>
            <a:r>
              <a:rPr lang="vi-VN" sz="2800" spc="-5" dirty="0">
                <a:latin typeface="Times New Roman"/>
                <a:cs typeface="Times New Roman"/>
              </a:rPr>
              <a:t>thực thể ER</a:t>
            </a:r>
            <a:endParaRPr sz="2800" spc="-5" dirty="0">
              <a:latin typeface="Times New Roman"/>
              <a:cs typeface="Times New Roman"/>
            </a:endParaRPr>
          </a:p>
          <a:p>
            <a:pPr marL="240665" indent="-228600">
              <a:lnSpc>
                <a:spcPct val="100000"/>
              </a:lnSpc>
              <a:spcBef>
                <a:spcPts val="1465"/>
              </a:spcBef>
              <a:buFont typeface="Wingdings"/>
              <a:buChar char=""/>
              <a:tabLst>
                <a:tab pos="241300" algn="l"/>
              </a:tabLst>
            </a:pPr>
            <a:r>
              <a:rPr lang="vi-VN" sz="2800" b="0" spc="-5" dirty="0">
                <a:latin typeface="Times New Roman"/>
                <a:cs typeface="Times New Roman"/>
              </a:rPr>
              <a:t>Mối quan hệ giữa các bảng</a:t>
            </a:r>
            <a:endParaRPr sz="2800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01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4418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vi-VN" b="0" dirty="0">
                <a:latin typeface="Times New Roman"/>
                <a:cs typeface="Times New Roman"/>
              </a:rPr>
              <a:t>Biểu đồ hoạt động của các chức năng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2504" y="1391287"/>
            <a:ext cx="4241496" cy="4263988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r>
              <a:rPr lang="vi-VN" sz="2800" b="1" dirty="0">
                <a:latin typeface="Times New Roman"/>
                <a:cs typeface="Times New Roman"/>
              </a:rPr>
              <a:t>Đăng nhập:</a:t>
            </a:r>
          </a:p>
          <a:p>
            <a:pPr marL="12065">
              <a:spcBef>
                <a:spcPts val="1570"/>
              </a:spcBef>
              <a:tabLst>
                <a:tab pos="241300" algn="l"/>
              </a:tabLst>
            </a:pP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40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65">
              <a:spcBef>
                <a:spcPts val="1570"/>
              </a:spcBef>
              <a:tabLst>
                <a:tab pos="241300" algn="l"/>
              </a:tabLst>
            </a:pPr>
            <a:r>
              <a:rPr lang="en-US" sz="240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40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tên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đăng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mật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khẩu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chuyển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sang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phân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quyền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tài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khoản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.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sai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đưa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báo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65">
              <a:lnSpc>
                <a:spcPct val="100000"/>
              </a:lnSpc>
              <a:spcBef>
                <a:spcPts val="1570"/>
              </a:spcBef>
              <a:tabLst>
                <a:tab pos="241300" algn="l"/>
              </a:tabLst>
            </a:pPr>
            <a:endParaRPr sz="2800" b="1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D84F4-CE62-49BF-8C58-7A18BE159F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904" y="58719"/>
            <a:ext cx="1195805" cy="1109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1B1131-7713-482C-983C-E70F5C46024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511922"/>
            <a:ext cx="4241496" cy="2298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</TotalTime>
  <Words>1148</Words>
  <Application>Microsoft Office PowerPoint</Application>
  <PresentationFormat>Widescreen</PresentationFormat>
  <Paragraphs>126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Times New Roman</vt:lpstr>
      <vt:lpstr>Arial</vt:lpstr>
      <vt:lpstr>Symbol</vt:lpstr>
      <vt:lpstr>Plantagenet Cherokee</vt:lpstr>
      <vt:lpstr>Calibri</vt:lpstr>
      <vt:lpstr>Cambria</vt:lpstr>
      <vt:lpstr>Wingdings</vt:lpstr>
      <vt:lpstr>Euphemia</vt:lpstr>
      <vt:lpstr>Office Theme</vt:lpstr>
      <vt:lpstr>BÁO CÁO BÀI TẬP LỚN</vt:lpstr>
      <vt:lpstr>Nội dung bài tập lớn</vt:lpstr>
      <vt:lpstr>I. Khảo sát</vt:lpstr>
      <vt:lpstr>Tổng quan về cửa hàng đồ gia dụng</vt:lpstr>
      <vt:lpstr>Đánh giá hiện trạng</vt:lpstr>
      <vt:lpstr>Giải pháp khắc phục</vt:lpstr>
      <vt:lpstr>Xác định yêu cầu và phạm vi của dự án </vt:lpstr>
      <vt:lpstr>II. Phân tích và thiết kế hệ thống</vt:lpstr>
      <vt:lpstr>Biểu đồ hoạt động của các chức năng</vt:lpstr>
      <vt:lpstr>Biểu đồ hoạt động của các chức năng</vt:lpstr>
      <vt:lpstr>Biểu đồ hoạt động của các chức năng</vt:lpstr>
      <vt:lpstr>Biểu đồ hoạt động của các chức năng</vt:lpstr>
      <vt:lpstr>Biểu đồ hoạt động của các chức năng</vt:lpstr>
      <vt:lpstr>Biểu đồ hoạt động của các chức năng</vt:lpstr>
      <vt:lpstr>Sơ đồ chức năng của hệ thống</vt:lpstr>
      <vt:lpstr>Mô hình thực thể ER</vt:lpstr>
      <vt:lpstr>Mối quan hệ giữa các bảng</vt:lpstr>
      <vt:lpstr>III. Công cụ thực hiện</vt:lpstr>
      <vt:lpstr>Một số giao diện trang chủ</vt:lpstr>
      <vt:lpstr>Giao diện trang chủ</vt:lpstr>
      <vt:lpstr>Giao diện trang chủ</vt:lpstr>
      <vt:lpstr>Giao diện trang chủ</vt:lpstr>
      <vt:lpstr>Giao diện trang chủ</vt:lpstr>
      <vt:lpstr>Giao diện trang chủ</vt:lpstr>
      <vt:lpstr>Giao diện trang chủ</vt:lpstr>
      <vt:lpstr>Giao diện sản phẩm</vt:lpstr>
      <vt:lpstr>Giao diện chi tiết sản phẩm</vt:lpstr>
      <vt:lpstr>Giao diện giỏ hàng</vt:lpstr>
      <vt:lpstr>Giao diện thanh toán</vt:lpstr>
      <vt:lpstr>V. Tổng kết</vt:lpstr>
      <vt:lpstr>LỜI KẾT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BÀI TẬP LỚN</dc:title>
  <cp:lastModifiedBy>lại biên</cp:lastModifiedBy>
  <cp:revision>100</cp:revision>
  <dcterms:created xsi:type="dcterms:W3CDTF">2021-07-02T03:26:38Z</dcterms:created>
  <dcterms:modified xsi:type="dcterms:W3CDTF">2021-07-15T02:38:43Z</dcterms:modified>
</cp:coreProperties>
</file>